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64" r:id="rId3"/>
    <p:sldId id="270" r:id="rId4"/>
    <p:sldId id="257" r:id="rId5"/>
    <p:sldId id="268" r:id="rId6"/>
    <p:sldId id="267" r:id="rId7"/>
    <p:sldId id="258" r:id="rId8"/>
    <p:sldId id="272" r:id="rId9"/>
    <p:sldId id="265" r:id="rId10"/>
    <p:sldId id="266" r:id="rId11"/>
    <p:sldId id="260" r:id="rId12"/>
    <p:sldId id="259" r:id="rId13"/>
    <p:sldId id="273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5EE0-023E-45A6-B6EC-AE554EB371A0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E8A59-2428-46E1-8042-2BFF154D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are the big changes for students</a:t>
            </a:r>
            <a:r>
              <a:rPr lang="en-US" baseline="0" dirty="0" smtClean="0"/>
              <a:t> in their move to Granger</a:t>
            </a:r>
          </a:p>
          <a:p>
            <a:r>
              <a:rPr lang="en-US" baseline="0" dirty="0" smtClean="0"/>
              <a:t>Bigger School</a:t>
            </a:r>
          </a:p>
          <a:p>
            <a:r>
              <a:rPr lang="en-US" baseline="0" dirty="0" smtClean="0"/>
              <a:t>More Students</a:t>
            </a:r>
          </a:p>
          <a:p>
            <a:r>
              <a:rPr lang="en-US" baseline="0" dirty="0" smtClean="0"/>
              <a:t>Being the youngest</a:t>
            </a:r>
          </a:p>
          <a:p>
            <a:r>
              <a:rPr lang="en-US" baseline="0" dirty="0" smtClean="0"/>
              <a:t>Getting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I get behind in a class?</a:t>
            </a:r>
          </a:p>
          <a:p>
            <a:r>
              <a:rPr lang="en-US" dirty="0" smtClean="0"/>
              <a:t>What if I fail a class?</a:t>
            </a:r>
          </a:p>
          <a:p>
            <a:r>
              <a:rPr lang="en-US" dirty="0" smtClean="0"/>
              <a:t>What if I have a low CPA?</a:t>
            </a:r>
          </a:p>
          <a:p>
            <a:r>
              <a:rPr lang="en-US" dirty="0" smtClean="0"/>
              <a:t>What if I am Frustrated?  Lonely? Angry?  Excited? Happy?  Relieved?</a:t>
            </a:r>
          </a:p>
          <a:p>
            <a:r>
              <a:rPr lang="en-US" dirty="0" smtClean="0"/>
              <a:t>What if I can’t find information I need?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is best college 1, 2, 4?</a:t>
            </a:r>
          </a:p>
          <a:p>
            <a:r>
              <a:rPr lang="en-US" baseline="0" dirty="0" smtClean="0"/>
              <a:t>What if I want to work in the </a:t>
            </a:r>
            <a:r>
              <a:rPr lang="en-US" baseline="0" smtClean="0"/>
              <a:t>vocation areas?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are the big changes for students</a:t>
            </a:r>
            <a:r>
              <a:rPr lang="en-US" baseline="0" dirty="0" smtClean="0"/>
              <a:t> in their move to Granger</a:t>
            </a:r>
          </a:p>
          <a:p>
            <a:r>
              <a:rPr lang="en-US" baseline="0" dirty="0" smtClean="0"/>
              <a:t>Bigger School</a:t>
            </a:r>
          </a:p>
          <a:p>
            <a:r>
              <a:rPr lang="en-US" baseline="0" dirty="0" smtClean="0"/>
              <a:t>More Students</a:t>
            </a:r>
          </a:p>
          <a:p>
            <a:r>
              <a:rPr lang="en-US" baseline="0" dirty="0" smtClean="0"/>
              <a:t>Being the youngest</a:t>
            </a:r>
          </a:p>
          <a:p>
            <a:r>
              <a:rPr lang="en-US" baseline="0" dirty="0" smtClean="0"/>
              <a:t>Getting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4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3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6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4C0FAE-A02A-432D-AA68-395DA55D1312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hfutur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7ymriMhoj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4000"/>
            <a:ext cx="11912600" cy="5257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529782">
            <a:off x="-722518" y="1509042"/>
            <a:ext cx="4033498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Graduation Requirements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6277938"/>
              </p:ext>
            </p:extLst>
          </p:nvPr>
        </p:nvGraphicFramePr>
        <p:xfrm>
          <a:off x="2733048" y="386101"/>
          <a:ext cx="8815486" cy="522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4276641" imgH="2533775" progId="Excel.Sheet.12">
                  <p:embed/>
                </p:oleObj>
              </mc:Choice>
              <mc:Fallback>
                <p:oleObj name="Worksheet" r:id="rId3" imgW="4276641" imgH="2533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048" y="386101"/>
                        <a:ext cx="8815486" cy="5222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0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2" y="0"/>
            <a:ext cx="11805557" cy="1377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270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Is it too early to look for scholarships?</a:t>
            </a:r>
            <a:endParaRPr lang="en-US" dirty="0">
              <a:ln w="1270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2804" y="1545996"/>
            <a:ext cx="11283885" cy="3949831"/>
          </a:xfrm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AR CENA" panose="02000000000000000000" pitchFamily="2" charset="0"/>
                <a:hlinkClick r:id="rId3"/>
              </a:rPr>
              <a:t>www.utahfutures.org</a:t>
            </a:r>
            <a:endParaRPr lang="en-US" sz="2400" dirty="0" smtClean="0">
              <a:latin typeface="AR CENA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Make appointment with cooper</a:t>
            </a:r>
            <a:endParaRPr lang="en-US" sz="1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AR CENA" panose="02000000000000000000" pitchFamily="2" charset="0"/>
              </a:rPr>
              <a:t>Regent’s scholarship </a:t>
            </a:r>
            <a:r>
              <a:rPr lang="en-US" sz="2400" dirty="0" smtClean="0">
                <a:latin typeface="AR CENA" panose="02000000000000000000" pitchFamily="2" charset="0"/>
              </a:rPr>
              <a:t>– complete the Utah Scholars core Courses of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 smtClean="0"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AR CENA" panose="02000000000000000000" pitchFamily="2" charset="0"/>
              </a:rPr>
              <a:t>New century scholarship </a:t>
            </a:r>
            <a:r>
              <a:rPr lang="en-US" sz="2400" dirty="0" smtClean="0">
                <a:latin typeface="AR CENA" panose="02000000000000000000" pitchFamily="2" charset="0"/>
              </a:rPr>
              <a:t>– Students who earn an Associate’s degree by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smtClean="0">
                <a:latin typeface="AR CENA" panose="02000000000000000000" pitchFamily="2" charset="0"/>
              </a:rPr>
              <a:t>            high school graduation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 smtClean="0"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AR CENA" panose="02000000000000000000" pitchFamily="2" charset="0"/>
              </a:rPr>
              <a:t>Centennial scholarship </a:t>
            </a:r>
            <a:r>
              <a:rPr lang="en-US" sz="2400" dirty="0" smtClean="0">
                <a:latin typeface="AR CENA" panose="02000000000000000000" pitchFamily="2" charset="0"/>
              </a:rPr>
              <a:t>– graduation requirements met before end of senior year</a:t>
            </a:r>
          </a:p>
          <a:p>
            <a:pPr algn="ctr">
              <a:lnSpc>
                <a:spcPct val="100000"/>
              </a:lnSpc>
            </a:pPr>
            <a:endParaRPr lang="en-US" sz="2400" dirty="0" smtClean="0"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endParaRPr lang="en-US" sz="2400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922" y="2273300"/>
            <a:ext cx="5496378" cy="1151965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What If’s?</a:t>
            </a:r>
            <a:endParaRPr lang="en-US" sz="15000" dirty="0">
              <a:ln w="28575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HANG IN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football player from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2815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Quick</a:t>
            </a:r>
            <a:br>
              <a:rPr lang="en-US" sz="15000" dirty="0" smtClean="0">
                <a:ln w="28575">
                  <a:solidFill>
                    <a:srgbClr val="0070C0"/>
                  </a:solidFill>
                </a:ln>
              </a:rPr>
            </a:br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Quiz</a:t>
            </a:r>
            <a:endParaRPr lang="en-US" sz="15000" dirty="0">
              <a:ln w="28575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07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2815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Quick</a:t>
            </a:r>
            <a:br>
              <a:rPr lang="en-US" sz="15000" dirty="0" smtClean="0">
                <a:ln w="28575">
                  <a:solidFill>
                    <a:srgbClr val="0070C0"/>
                  </a:solidFill>
                </a:ln>
              </a:rPr>
            </a:br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Quiz</a:t>
            </a:r>
            <a:endParaRPr lang="en-US" sz="15000" dirty="0">
              <a:ln w="28575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22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317500"/>
            <a:ext cx="11442700" cy="5219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0"/>
            <a:ext cx="10396882" cy="4889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 </a:t>
            </a:r>
            <a:r>
              <a:rPr lang="en-US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year</a:t>
            </a:r>
            <a:b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sophomore year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1800"/>
            <a:ext cx="11849100" cy="4940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1" y="5719677"/>
            <a:ext cx="8212666" cy="590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gency FB" panose="020B0503020202020204" pitchFamily="34" charset="0"/>
              </a:rPr>
              <a:t>Who is your counselor?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057274"/>
            <a:ext cx="1878542" cy="2629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31" y="1057275"/>
            <a:ext cx="1878541" cy="2629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37" y="1057274"/>
            <a:ext cx="1878541" cy="2629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25" y="1057274"/>
            <a:ext cx="1870462" cy="26299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6879" y="3781098"/>
            <a:ext cx="2246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Havea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Has-Leo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2366" y="3775314"/>
            <a:ext cx="193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Wood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C-</a:t>
            </a:r>
            <a:r>
              <a:rPr lang="en-US" sz="3200" dirty="0" err="1" smtClean="0">
                <a:latin typeface="Agency FB" panose="020B0503020202020204" pitchFamily="34" charset="0"/>
              </a:rPr>
              <a:t>Ek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8466" y="3804216"/>
            <a:ext cx="215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Ms. Catten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El-</a:t>
            </a:r>
            <a:r>
              <a:rPr lang="en-US" sz="3200" dirty="0" err="1" smtClean="0">
                <a:latin typeface="Agency FB" panose="020B0503020202020204" pitchFamily="34" charset="0"/>
              </a:rPr>
              <a:t>Har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8" y="3804216"/>
            <a:ext cx="1772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Ms. Oliver</a:t>
            </a:r>
          </a:p>
          <a:p>
            <a:pPr algn="ctr"/>
            <a:r>
              <a:rPr lang="en-US" sz="3600" dirty="0" smtClean="0">
                <a:latin typeface="Agency FB" panose="020B0503020202020204" pitchFamily="34" charset="0"/>
              </a:rPr>
              <a:t>A-B</a:t>
            </a:r>
            <a:endParaRPr lang="en-US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58800"/>
            <a:ext cx="11849100" cy="4911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58" y="928421"/>
            <a:ext cx="2034960" cy="284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70" y="928421"/>
            <a:ext cx="2034960" cy="2848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18" y="928421"/>
            <a:ext cx="2034960" cy="2848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05" y="928421"/>
            <a:ext cx="2034960" cy="2848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928421"/>
            <a:ext cx="2034960" cy="2848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277" y="3900765"/>
            <a:ext cx="209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Takashima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Let-Mo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7115" y="3979224"/>
            <a:ext cx="1966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Ms. Martin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Mu-Rei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609" y="3979224"/>
            <a:ext cx="1907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Long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Rem-So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932" y="3900765"/>
            <a:ext cx="1856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Mr. Babcock</a:t>
            </a:r>
          </a:p>
          <a:p>
            <a:pPr algn="ctr"/>
            <a:r>
              <a:rPr lang="en-US" sz="3200" dirty="0" err="1" smtClean="0">
                <a:latin typeface="Agency FB" panose="020B0503020202020204" pitchFamily="34" charset="0"/>
              </a:rPr>
              <a:t>Sp</a:t>
            </a:r>
            <a:r>
              <a:rPr lang="en-US" sz="3200" dirty="0" smtClean="0">
                <a:latin typeface="Agency FB" panose="020B0503020202020204" pitchFamily="34" charset="0"/>
              </a:rPr>
              <a:t>-Z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5076" y="3900765"/>
            <a:ext cx="203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Fortune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Intake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76401" y="5719677"/>
            <a:ext cx="8212666" cy="590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smtClean="0">
                <a:latin typeface="Agency FB" panose="020B0503020202020204" pitchFamily="34" charset="0"/>
              </a:rPr>
              <a:t>Who is your counselor?</a:t>
            </a:r>
            <a:endParaRPr lang="en-US" sz="4800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9700"/>
            <a:ext cx="11372850" cy="115196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What do counselors do?????</a:t>
            </a:r>
            <a:endParaRPr lang="en-US" b="1" dirty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24100" y="1462504"/>
            <a:ext cx="7543801" cy="38932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gency FB" panose="020B0503020202020204" pitchFamily="34" charset="0"/>
              </a:rPr>
              <a:t>Advise students on personal and academic issues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Help with class selection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Provide tools for success in school now and in future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Assist in career planning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Meet with students individually in </a:t>
            </a:r>
            <a:r>
              <a:rPr lang="en-US" sz="2400" b="1" dirty="0" err="1" smtClean="0">
                <a:latin typeface="Agency FB" panose="020B0503020202020204" pitchFamily="34" charset="0"/>
              </a:rPr>
              <a:t>ccrp</a:t>
            </a:r>
            <a:r>
              <a:rPr lang="en-US" sz="2400" b="1" dirty="0" smtClean="0">
                <a:latin typeface="Agency FB" panose="020B0503020202020204" pitchFamily="34" charset="0"/>
              </a:rPr>
              <a:t> – plan meetings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Teach and instruct students in classroom </a:t>
            </a:r>
            <a:endParaRPr lang="en-US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Common Terms/vocabulary</a:t>
            </a:r>
            <a:endParaRPr lang="en-US" dirty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7868" y="1151965"/>
            <a:ext cx="2171700" cy="435133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AR CENA" panose="02000000000000000000" pitchFamily="2" charset="0"/>
              </a:rPr>
              <a:t>CCRP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PTG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GPA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CPA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AP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CE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CTE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Act</a:t>
            </a:r>
          </a:p>
          <a:p>
            <a:r>
              <a:rPr lang="en-US" sz="1800" b="1" dirty="0" smtClean="0">
                <a:latin typeface="AR CENA" panose="02000000000000000000" pitchFamily="2" charset="0"/>
              </a:rPr>
              <a:t>SAT</a:t>
            </a:r>
          </a:p>
          <a:p>
            <a:pPr marL="0" indent="0">
              <a:buNone/>
            </a:pPr>
            <a:r>
              <a:rPr lang="en-US" sz="2400" b="1" dirty="0" smtClean="0">
                <a:latin typeface="AR CENA" panose="02000000000000000000" pitchFamily="2" charset="0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718" y="990775"/>
            <a:ext cx="9588137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gency FB" panose="020B0503020202020204" pitchFamily="34" charset="0"/>
              </a:rPr>
              <a:t>College Career Readiness Plan (Meeting with counselor)</a:t>
            </a:r>
          </a:p>
          <a:p>
            <a:endParaRPr lang="en-US" sz="9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Progress Toward Graduation (Form showing high school credits earned)</a:t>
            </a:r>
          </a:p>
          <a:p>
            <a:endParaRPr lang="en-US" sz="10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Grade Point Average (Average of all A’s, B’s, C’s, D’s and F’s grades earned)</a:t>
            </a:r>
          </a:p>
          <a:p>
            <a:endParaRPr lang="en-US" sz="10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Citizenship Point Average (Average of all citizenship points earned)</a:t>
            </a:r>
          </a:p>
          <a:p>
            <a:endParaRPr lang="en-US" sz="10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Advanced Placement (Optional test taken a the end of the course that if passed can give college credits)</a:t>
            </a:r>
          </a:p>
          <a:p>
            <a:endParaRPr lang="en-US" sz="10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Concurrent Enrollment (High school and college class in one)</a:t>
            </a:r>
          </a:p>
          <a:p>
            <a:endParaRPr lang="en-US" sz="10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Career and Technical Education (skill specific training - GTI)</a:t>
            </a:r>
          </a:p>
          <a:p>
            <a:endParaRPr lang="en-US" sz="1000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College Entrance Exam</a:t>
            </a:r>
          </a:p>
          <a:p>
            <a:endParaRPr lang="en-US" sz="1000" b="1" dirty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College Entrance Exam</a:t>
            </a:r>
          </a:p>
        </p:txBody>
      </p:sp>
    </p:spTree>
    <p:extLst>
      <p:ext uri="{BB962C8B-B14F-4D97-AF65-F5344CB8AC3E}">
        <p14:creationId xmlns:p14="http://schemas.microsoft.com/office/powerpoint/2010/main" val="29017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stuff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shop Wednesday</a:t>
            </a:r>
          </a:p>
          <a:p>
            <a:r>
              <a:rPr lang="en-US" dirty="0" err="1" smtClean="0"/>
              <a:t>Fafsa</a:t>
            </a:r>
            <a:r>
              <a:rPr lang="en-US" dirty="0" smtClean="0"/>
              <a:t> (done in your senior year)</a:t>
            </a:r>
          </a:p>
          <a:p>
            <a:r>
              <a:rPr lang="en-US" dirty="0" smtClean="0"/>
              <a:t>Credit recovery  (</a:t>
            </a:r>
            <a:r>
              <a:rPr lang="en-US" u="sng" dirty="0" smtClean="0"/>
              <a:t>now is the time! Don’t wait</a:t>
            </a:r>
            <a:r>
              <a:rPr lang="en-US" dirty="0" smtClean="0"/>
              <a:t>) see your counselor</a:t>
            </a:r>
          </a:p>
          <a:p>
            <a:r>
              <a:rPr lang="en-US" dirty="0" smtClean="0"/>
              <a:t>CPA</a:t>
            </a:r>
          </a:p>
          <a:p>
            <a:r>
              <a:rPr lang="en-US" dirty="0" smtClean="0"/>
              <a:t>College visits</a:t>
            </a:r>
          </a:p>
          <a:p>
            <a:r>
              <a:rPr lang="en-US" dirty="0" smtClean="0"/>
              <a:t>Get involved in school activities (why?? Great leadership opportunities)</a:t>
            </a:r>
          </a:p>
          <a:p>
            <a:r>
              <a:rPr lang="en-US" dirty="0" smtClean="0"/>
              <a:t>Service hours</a:t>
            </a:r>
          </a:p>
          <a:p>
            <a:r>
              <a:rPr lang="en-US" dirty="0" smtClean="0"/>
              <a:t>How many credits </a:t>
            </a:r>
            <a:r>
              <a:rPr lang="en-US" smtClean="0"/>
              <a:t>should you have now??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7067" y="135467"/>
            <a:ext cx="9347200" cy="55033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973" y="2413604"/>
            <a:ext cx="1707847" cy="947057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PTG</a:t>
            </a:r>
            <a:endParaRPr lang="en-US" dirty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4" y="135467"/>
            <a:ext cx="4770150" cy="6148257"/>
          </a:xfr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4600" y="584200"/>
            <a:ext cx="149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gency FB" panose="020B0503020202020204" pitchFamily="34" charset="0"/>
              </a:rPr>
              <a:t>Student Name and Number</a:t>
            </a:r>
            <a:endParaRPr lang="en-US" sz="1050" dirty="0">
              <a:latin typeface="Agency FB" panose="020B05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32450" y="2082800"/>
            <a:ext cx="611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Progress Toward Graduation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6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1121</TotalTime>
  <Words>446</Words>
  <Application>Microsoft Office PowerPoint</Application>
  <PresentationFormat>Widescreen</PresentationFormat>
  <Paragraphs>104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Agency FB</vt:lpstr>
      <vt:lpstr>Aharoni</vt:lpstr>
      <vt:lpstr>AR CENA</vt:lpstr>
      <vt:lpstr>Arial</vt:lpstr>
      <vt:lpstr>Calibri</vt:lpstr>
      <vt:lpstr>Impact</vt:lpstr>
      <vt:lpstr>Main Event</vt:lpstr>
      <vt:lpstr>Worksheet</vt:lpstr>
      <vt:lpstr>PowerPoint Presentation</vt:lpstr>
      <vt:lpstr>Quick Quiz</vt:lpstr>
      <vt:lpstr>Transition    to junior year   from sophomore year</vt:lpstr>
      <vt:lpstr>PowerPoint Presentation</vt:lpstr>
      <vt:lpstr>PowerPoint Presentation</vt:lpstr>
      <vt:lpstr>What do counselors do?????</vt:lpstr>
      <vt:lpstr>Common Terms/vocabulary</vt:lpstr>
      <vt:lpstr>More stuff to know</vt:lpstr>
      <vt:lpstr>PTG</vt:lpstr>
      <vt:lpstr>Graduation Requirements</vt:lpstr>
      <vt:lpstr>Is it too early to look for scholarships?</vt:lpstr>
      <vt:lpstr>What If’s?</vt:lpstr>
      <vt:lpstr>HANG IN THERE</vt:lpstr>
      <vt:lpstr>Quick Quiz</vt:lpstr>
      <vt:lpstr>PowerPoint Presentation</vt:lpstr>
    </vt:vector>
  </TitlesOfParts>
  <Company>Granite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Lindsey</dc:creator>
  <cp:lastModifiedBy>Long, Laney</cp:lastModifiedBy>
  <cp:revision>33</cp:revision>
  <dcterms:created xsi:type="dcterms:W3CDTF">2014-09-04T17:06:36Z</dcterms:created>
  <dcterms:modified xsi:type="dcterms:W3CDTF">2014-09-23T20:25:20Z</dcterms:modified>
</cp:coreProperties>
</file>